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lear Sans Regular" panose="020B0604020202020204" charset="0"/>
      <p:regular r:id="rId16"/>
    </p:embeddedFont>
    <p:embeddedFont>
      <p:font typeface="Clear Sans Regular Bold" panose="020B0604020202020204" charset="0"/>
      <p:regular r:id="rId17"/>
    </p:embeddedFont>
    <p:embeddedFont>
      <p:font typeface="Hammersmith On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2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426811" y="0"/>
            <a:ext cx="6125446" cy="10298566"/>
          </a:xfrm>
          <a:prstGeom prst="rect">
            <a:avLst/>
          </a:prstGeom>
          <a:solidFill>
            <a:srgbClr val="FFB923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0" y="9305590"/>
            <a:ext cx="13436114" cy="9929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9171" y="358277"/>
            <a:ext cx="5995858" cy="13408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418088" y="8398412"/>
            <a:ext cx="1769967" cy="15929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7"/>
          <a:srcRect r="23021"/>
          <a:stretch/>
        </p:blipFill>
        <p:spPr>
          <a:xfrm>
            <a:off x="12426811" y="-3532"/>
            <a:ext cx="6125446" cy="53115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303072" y="5687278"/>
            <a:ext cx="3546209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65342" y="2105936"/>
            <a:ext cx="9687634" cy="97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3"/>
              </a:lnSpc>
              <a:spcBef>
                <a:spcPct val="0"/>
              </a:spcBef>
            </a:pPr>
            <a:r>
              <a:rPr lang="en-US" sz="5731">
                <a:solidFill>
                  <a:srgbClr val="000000"/>
                </a:solidFill>
                <a:latin typeface="Clear Sans Regular"/>
              </a:rPr>
              <a:t>SISTEMAS DIGITALES 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844739"/>
            <a:ext cx="10360918" cy="292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7"/>
              </a:lnSpc>
              <a:spcBef>
                <a:spcPct val="0"/>
              </a:spcBef>
            </a:pPr>
            <a:r>
              <a:rPr lang="en-US" sz="4533">
                <a:solidFill>
                  <a:srgbClr val="000000"/>
                </a:solidFill>
                <a:latin typeface="Clear Sans Regular Bold"/>
              </a:rPr>
              <a:t>ESTUDIANTES:</a:t>
            </a:r>
            <a:r>
              <a:rPr lang="en-US" sz="4533">
                <a:solidFill>
                  <a:srgbClr val="000000"/>
                </a:solidFill>
                <a:latin typeface="Clear Sans Regular"/>
              </a:rPr>
              <a:t> </a:t>
            </a:r>
          </a:p>
          <a:p>
            <a:pPr>
              <a:lnSpc>
                <a:spcPts val="5647"/>
              </a:lnSpc>
              <a:spcBef>
                <a:spcPct val="0"/>
              </a:spcBef>
            </a:pPr>
            <a:r>
              <a:rPr lang="en-US" sz="4033">
                <a:solidFill>
                  <a:srgbClr val="000000"/>
                </a:solidFill>
                <a:latin typeface="Clear Sans Regular"/>
              </a:rPr>
              <a:t>CHANALATA ZAMBRANO CHARLOTTE ZULAY </a:t>
            </a:r>
          </a:p>
          <a:p>
            <a:pPr>
              <a:lnSpc>
                <a:spcPts val="5647"/>
              </a:lnSpc>
              <a:spcBef>
                <a:spcPct val="0"/>
              </a:spcBef>
            </a:pPr>
            <a:r>
              <a:rPr lang="en-US" sz="4033">
                <a:solidFill>
                  <a:srgbClr val="000000"/>
                </a:solidFill>
                <a:latin typeface="Clear Sans Regular"/>
              </a:rPr>
              <a:t>LEONES CONTRERAS DANIEL AARON </a:t>
            </a:r>
          </a:p>
          <a:p>
            <a:pPr>
              <a:lnSpc>
                <a:spcPts val="5647"/>
              </a:lnSpc>
              <a:spcBef>
                <a:spcPct val="0"/>
              </a:spcBef>
            </a:pPr>
            <a:r>
              <a:rPr lang="en-US" sz="4033">
                <a:solidFill>
                  <a:srgbClr val="000000"/>
                </a:solidFill>
                <a:latin typeface="Clear Sans Regular"/>
              </a:rPr>
              <a:t>ESPINOSA CAICEDO BRYAN STEVEN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9171" y="8331737"/>
            <a:ext cx="11692407" cy="64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1"/>
              </a:lnSpc>
              <a:spcBef>
                <a:spcPct val="0"/>
              </a:spcBef>
            </a:pPr>
            <a:r>
              <a:rPr lang="en-US" sz="3815">
                <a:solidFill>
                  <a:srgbClr val="000000"/>
                </a:solidFill>
                <a:latin typeface="Clear Sans Regular Bold"/>
              </a:rPr>
              <a:t>PROFESOR: </a:t>
            </a:r>
            <a:r>
              <a:rPr lang="en-US" sz="3815">
                <a:solidFill>
                  <a:srgbClr val="000000"/>
                </a:solidFill>
                <a:latin typeface="Clear Sans Regular"/>
              </a:rPr>
              <a:t> ING. VICTOR MANUEL ASANZA ARMIJOS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29844" y="-288614"/>
            <a:ext cx="6950056" cy="1086422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1028700" y="5385115"/>
            <a:ext cx="3683484" cy="2722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654241" y="6800661"/>
            <a:ext cx="1918386" cy="192538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736940" y="3426115"/>
            <a:ext cx="2190860" cy="25969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103906" y="603654"/>
            <a:ext cx="3019056" cy="258506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308425"/>
            <a:ext cx="4893927" cy="121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>
                <a:solidFill>
                  <a:srgbClr val="000000"/>
                </a:solidFill>
                <a:latin typeface="Hammersmith One Bold"/>
              </a:rPr>
              <a:t>Problema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20198" y="1583542"/>
            <a:ext cx="8033248" cy="1251746"/>
            <a:chOff x="0" y="0"/>
            <a:chExt cx="10710997" cy="166899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0710997" cy="837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Hammersmith One"/>
                </a:rPr>
                <a:t>Aglomeración en hospitales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02280"/>
              <a:ext cx="10710997" cy="666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96869" y="4430645"/>
            <a:ext cx="6840547" cy="1908940"/>
            <a:chOff x="0" y="0"/>
            <a:chExt cx="9120730" cy="254525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9120730" cy="1713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Hammersmith One"/>
                </a:rPr>
                <a:t>Tiempo de espera parea atención.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878539"/>
              <a:ext cx="9120730" cy="666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43830" y="7349360"/>
            <a:ext cx="7809616" cy="1908940"/>
            <a:chOff x="0" y="0"/>
            <a:chExt cx="10412822" cy="254525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8575"/>
              <a:ext cx="10412822" cy="1713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9"/>
                </a:lnSpc>
              </a:pPr>
              <a:r>
                <a:rPr lang="en-US" sz="3999">
                  <a:solidFill>
                    <a:srgbClr val="000000"/>
                  </a:solidFill>
                  <a:latin typeface="Hammersmith One"/>
                </a:rPr>
                <a:t>Desorden en los datos de los pacientes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78539"/>
              <a:ext cx="10412822" cy="666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7846" y="3127040"/>
            <a:ext cx="16934483" cy="617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1"/>
              </a:lnSpc>
            </a:pPr>
            <a:r>
              <a:rPr lang="es-ES" sz="3829" b="1">
                <a:solidFill>
                  <a:srgbClr val="000000"/>
                </a:solidFill>
                <a:latin typeface="Clear Sans Regular Bold"/>
              </a:rPr>
              <a:t>Ingresar el registro de los datos personales y los síntomas de los pacientes con enfermedades respiratorias.</a:t>
            </a:r>
          </a:p>
          <a:p>
            <a:pPr>
              <a:lnSpc>
                <a:spcPts val="5361"/>
              </a:lnSpc>
            </a:pPr>
            <a:endParaRPr lang="es-ES" sz="3829">
              <a:solidFill>
                <a:srgbClr val="000000"/>
              </a:solidFill>
              <a:latin typeface="Clear Sans Regular Bold"/>
            </a:endParaRPr>
          </a:p>
          <a:p>
            <a:pPr>
              <a:lnSpc>
                <a:spcPts val="5361"/>
              </a:lnSpc>
            </a:pPr>
            <a:r>
              <a:rPr lang="es-ES" sz="3829">
                <a:solidFill>
                  <a:srgbClr val="000000"/>
                </a:solidFill>
                <a:latin typeface="Arimo Bold"/>
              </a:rPr>
              <a:t>Ordenar los pacientes desde los más vulnerables hasta los menos propensos agravar su situación de salud.</a:t>
            </a:r>
          </a:p>
          <a:p>
            <a:pPr>
              <a:lnSpc>
                <a:spcPts val="5361"/>
              </a:lnSpc>
            </a:pPr>
            <a:endParaRPr lang="es-ES" sz="3829">
              <a:solidFill>
                <a:srgbClr val="000000"/>
              </a:solidFill>
              <a:latin typeface="Arimo Bold"/>
            </a:endParaRPr>
          </a:p>
          <a:p>
            <a:pPr>
              <a:lnSpc>
                <a:spcPts val="5361"/>
              </a:lnSpc>
            </a:pPr>
            <a:r>
              <a:rPr lang="es-ES" sz="3829">
                <a:solidFill>
                  <a:srgbClr val="000000"/>
                </a:solidFill>
                <a:latin typeface="Arimo Bold"/>
              </a:rPr>
              <a:t>Presentar la lista de pacientes con enfermedades respiratorias ordenada y con sus respectivos datos personales.</a:t>
            </a:r>
          </a:p>
          <a:p>
            <a:pPr algn="l">
              <a:lnSpc>
                <a:spcPts val="5361"/>
              </a:lnSpc>
              <a:spcBef>
                <a:spcPct val="0"/>
              </a:spcBef>
            </a:pPr>
            <a:endParaRPr lang="es-ES" sz="3829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53517" y="1286415"/>
            <a:ext cx="4893927" cy="121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s-ES" sz="8499">
                <a:solidFill>
                  <a:srgbClr val="000000"/>
                </a:solidFill>
                <a:latin typeface="Hammersmith One Bold"/>
              </a:rPr>
              <a:t>Objetivos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1353517" y="2363105"/>
            <a:ext cx="4200444" cy="3104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1">
            <a:off x="0" y="8891201"/>
            <a:ext cx="18288000" cy="13975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117457" y="285433"/>
            <a:ext cx="2744873" cy="27448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7988" y="554979"/>
            <a:ext cx="4893927" cy="121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8499" dirty="0" err="1">
                <a:solidFill>
                  <a:srgbClr val="000000"/>
                </a:solidFill>
                <a:latin typeface="Hammersmith One Bold"/>
              </a:rPr>
              <a:t>Solución</a:t>
            </a:r>
            <a:endParaRPr lang="en-US" sz="8499" dirty="0">
              <a:solidFill>
                <a:srgbClr val="000000"/>
              </a:solidFill>
              <a:latin typeface="Hammersmith One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1588842" y="1612567"/>
            <a:ext cx="4200444" cy="3104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1">
            <a:off x="-1" y="8889443"/>
            <a:ext cx="18288000" cy="13975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96388" y="239769"/>
            <a:ext cx="2018869" cy="24086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24682" y="2507864"/>
            <a:ext cx="13631157" cy="71768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07967" y="3309461"/>
            <a:ext cx="7433419" cy="370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72"/>
              </a:lnSpc>
              <a:spcBef>
                <a:spcPct val="0"/>
              </a:spcBef>
            </a:pPr>
            <a:r>
              <a:rPr lang="en-US" sz="4429">
                <a:solidFill>
                  <a:srgbClr val="000000"/>
                </a:solidFill>
                <a:latin typeface="Hammersmith One Bold"/>
              </a:rPr>
              <a:t>Diseño un Sistema Digital que permita el  ingreso y ordenamiento de cada uno de los pacientes que sufren  de COVID-19 teniendo en cuenta la vulnerabilidad.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>
            <a:off x="1028700" y="8283703"/>
            <a:ext cx="6998314" cy="517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347625"/>
            <a:ext cx="18288000" cy="5924726"/>
            <a:chOff x="0" y="0"/>
            <a:chExt cx="5182426" cy="1678940"/>
          </a:xfrm>
        </p:grpSpPr>
        <p:sp>
          <p:nvSpPr>
            <p:cNvPr id="4" name="Freeform 4"/>
            <p:cNvSpPr/>
            <p:nvPr/>
          </p:nvSpPr>
          <p:spPr>
            <a:xfrm>
              <a:off x="92710" y="106680"/>
              <a:ext cx="5078286" cy="1559560"/>
            </a:xfrm>
            <a:custGeom>
              <a:avLst/>
              <a:gdLst/>
              <a:ahLst/>
              <a:cxnLst/>
              <a:rect l="l" t="t" r="r" b="b"/>
              <a:pathLst>
                <a:path w="5078286" h="1559560">
                  <a:moveTo>
                    <a:pt x="5051616" y="1370330"/>
                  </a:moveTo>
                  <a:cubicBezTo>
                    <a:pt x="5051616" y="1457960"/>
                    <a:pt x="4975416" y="1529080"/>
                    <a:pt x="4894136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26494" y="1559560"/>
                  </a:cubicBezTo>
                  <a:lnTo>
                    <a:pt x="4932236" y="1559560"/>
                  </a:lnTo>
                  <a:cubicBezTo>
                    <a:pt x="5012245" y="1559560"/>
                    <a:pt x="5078286" y="1493520"/>
                    <a:pt x="5078286" y="1413510"/>
                  </a:cubicBezTo>
                  <a:lnTo>
                    <a:pt x="5078286" y="95250"/>
                  </a:lnTo>
                  <a:cubicBezTo>
                    <a:pt x="5078286" y="58420"/>
                    <a:pt x="5064316" y="25400"/>
                    <a:pt x="5042726" y="0"/>
                  </a:cubicBezTo>
                  <a:cubicBezTo>
                    <a:pt x="5049076" y="16510"/>
                    <a:pt x="5051616" y="34290"/>
                    <a:pt x="5051616" y="52070"/>
                  </a:cubicBezTo>
                  <a:lnTo>
                    <a:pt x="5051616" y="1370330"/>
                  </a:lnTo>
                  <a:lnTo>
                    <a:pt x="5051616" y="13703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2700" y="12700"/>
              <a:ext cx="5117656" cy="1610360"/>
            </a:xfrm>
            <a:custGeom>
              <a:avLst/>
              <a:gdLst/>
              <a:ahLst/>
              <a:cxnLst/>
              <a:rect l="l" t="t" r="r" b="b"/>
              <a:pathLst>
                <a:path w="5117656" h="1610360">
                  <a:moveTo>
                    <a:pt x="146050" y="1610360"/>
                  </a:moveTo>
                  <a:lnTo>
                    <a:pt x="4971606" y="1610360"/>
                  </a:lnTo>
                  <a:cubicBezTo>
                    <a:pt x="5051616" y="1610360"/>
                    <a:pt x="5117656" y="1544320"/>
                    <a:pt x="5117656" y="1464310"/>
                  </a:cubicBezTo>
                  <a:lnTo>
                    <a:pt x="5117656" y="146050"/>
                  </a:lnTo>
                  <a:cubicBezTo>
                    <a:pt x="5117656" y="66040"/>
                    <a:pt x="5051616" y="0"/>
                    <a:pt x="497160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182426" cy="1678940"/>
            </a:xfrm>
            <a:custGeom>
              <a:avLst/>
              <a:gdLst/>
              <a:ahLst/>
              <a:cxnLst/>
              <a:rect l="l" t="t" r="r" b="b"/>
              <a:pathLst>
                <a:path w="5182426" h="1678940">
                  <a:moveTo>
                    <a:pt x="5118926" y="74930"/>
                  </a:moveTo>
                  <a:cubicBezTo>
                    <a:pt x="5090986" y="30480"/>
                    <a:pt x="5041456" y="0"/>
                    <a:pt x="498430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223962" y="1678940"/>
                  </a:cubicBezTo>
                  <a:lnTo>
                    <a:pt x="5023676" y="1678940"/>
                  </a:lnTo>
                  <a:cubicBezTo>
                    <a:pt x="5111306" y="1678940"/>
                    <a:pt x="5182426" y="1607820"/>
                    <a:pt x="5182426" y="1520190"/>
                  </a:cubicBezTo>
                  <a:lnTo>
                    <a:pt x="5182426" y="201930"/>
                  </a:lnTo>
                  <a:cubicBezTo>
                    <a:pt x="5182426" y="149860"/>
                    <a:pt x="5157026" y="104140"/>
                    <a:pt x="5118926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984306" y="12700"/>
                  </a:lnTo>
                  <a:cubicBezTo>
                    <a:pt x="5064316" y="12700"/>
                    <a:pt x="5130356" y="78740"/>
                    <a:pt x="5130356" y="158750"/>
                  </a:cubicBezTo>
                  <a:lnTo>
                    <a:pt x="5130356" y="1477010"/>
                  </a:lnTo>
                  <a:cubicBezTo>
                    <a:pt x="5130356" y="1557020"/>
                    <a:pt x="5064316" y="1623060"/>
                    <a:pt x="4984306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5170996" y="1520190"/>
                  </a:moveTo>
                  <a:cubicBezTo>
                    <a:pt x="5170996" y="1600200"/>
                    <a:pt x="5103686" y="1666240"/>
                    <a:pt x="5023676" y="1666240"/>
                  </a:cubicBezTo>
                  <a:lnTo>
                    <a:pt x="223962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4985576" y="1635760"/>
                  </a:lnTo>
                  <a:cubicBezTo>
                    <a:pt x="5073206" y="1635760"/>
                    <a:pt x="5144326" y="1564640"/>
                    <a:pt x="5144326" y="1477010"/>
                  </a:cubicBezTo>
                  <a:lnTo>
                    <a:pt x="5144326" y="158750"/>
                  </a:lnTo>
                  <a:cubicBezTo>
                    <a:pt x="5144326" y="140970"/>
                    <a:pt x="5140516" y="123190"/>
                    <a:pt x="5135436" y="106680"/>
                  </a:cubicBezTo>
                  <a:cubicBezTo>
                    <a:pt x="5157026" y="132080"/>
                    <a:pt x="5170996" y="165100"/>
                    <a:pt x="5170996" y="201930"/>
                  </a:cubicBezTo>
                  <a:lnTo>
                    <a:pt x="5170996" y="1520190"/>
                  </a:lnTo>
                  <a:cubicBezTo>
                    <a:pt x="5170996" y="1520190"/>
                    <a:pt x="5170996" y="1520190"/>
                    <a:pt x="5170996" y="1520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5549" y="1700333"/>
            <a:ext cx="3352674" cy="17921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076718" y="1032627"/>
            <a:ext cx="2635989" cy="263598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008342" y="881760"/>
            <a:ext cx="2937722" cy="293772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6626642"/>
            <a:ext cx="9056631" cy="1657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853"/>
              </a:lnSpc>
              <a:spcBef>
                <a:spcPct val="0"/>
              </a:spcBef>
            </a:pPr>
            <a:r>
              <a:rPr lang="en-US" sz="11684">
                <a:solidFill>
                  <a:srgbClr val="000000"/>
                </a:solidFill>
                <a:latin typeface="Hammersmith One Bold"/>
              </a:rPr>
              <a:t>Beneficios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37414" y="9581755"/>
            <a:ext cx="15150586" cy="70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73"/>
              </a:lnSpc>
            </a:pPr>
            <a:endParaRPr/>
          </a:p>
        </p:txBody>
      </p:sp>
      <p:grpSp>
        <p:nvGrpSpPr>
          <p:cNvPr id="12" name="Group 12"/>
          <p:cNvGrpSpPr/>
          <p:nvPr/>
        </p:nvGrpSpPr>
        <p:grpSpPr>
          <a:xfrm>
            <a:off x="1255549" y="3908464"/>
            <a:ext cx="4840846" cy="2157122"/>
            <a:chOff x="0" y="0"/>
            <a:chExt cx="6454462" cy="287616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6454462" cy="1859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28"/>
                </a:lnSpc>
              </a:pPr>
              <a:r>
                <a:rPr lang="en-US" sz="4329">
                  <a:solidFill>
                    <a:srgbClr val="000000"/>
                  </a:solidFill>
                  <a:latin typeface="Hammersmith One"/>
                </a:rPr>
                <a:t>Mejor servicio de atención médica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055419"/>
              <a:ext cx="6454462" cy="820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793548" y="3884588"/>
            <a:ext cx="5177154" cy="1450148"/>
            <a:chOff x="0" y="0"/>
            <a:chExt cx="6902873" cy="19335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6902873" cy="91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28"/>
                </a:lnSpc>
              </a:pPr>
              <a:r>
                <a:rPr lang="en-US" sz="4329">
                  <a:solidFill>
                    <a:srgbClr val="000000"/>
                  </a:solidFill>
                  <a:latin typeface="Hammersmith One"/>
                </a:rPr>
                <a:t>Economizar tiempo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2906"/>
              <a:ext cx="6902873" cy="820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56780" y="3884588"/>
            <a:ext cx="4840846" cy="2886479"/>
            <a:chOff x="0" y="0"/>
            <a:chExt cx="6454462" cy="384863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6454462" cy="2831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28"/>
                </a:lnSpc>
              </a:pPr>
              <a:r>
                <a:rPr lang="en-US" sz="4329">
                  <a:solidFill>
                    <a:srgbClr val="000000"/>
                  </a:solidFill>
                  <a:latin typeface="Hammersmith One"/>
                </a:rPr>
                <a:t>Prioridad a pacientes delicados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027894"/>
              <a:ext cx="6454462" cy="820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9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7692" y="1737275"/>
            <a:ext cx="16741102" cy="71406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" t="21264" r="6608" b="71845"/>
          <a:stretch>
            <a:fillRect/>
          </a:stretch>
        </p:blipFill>
        <p:spPr>
          <a:xfrm flipH="1">
            <a:off x="-1" y="8889443"/>
            <a:ext cx="18288000" cy="1397557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668A2B89-3CBE-481D-8CD4-9440641B32AA}"/>
              </a:ext>
            </a:extLst>
          </p:cNvPr>
          <p:cNvSpPr txBox="1"/>
          <p:nvPr/>
        </p:nvSpPr>
        <p:spPr>
          <a:xfrm>
            <a:off x="877692" y="495300"/>
            <a:ext cx="15809412" cy="1125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Hammersmith One Bold"/>
              </a:rPr>
              <a:t>Ingreso</a:t>
            </a:r>
            <a:r>
              <a:rPr lang="en-US" sz="6000" dirty="0">
                <a:solidFill>
                  <a:srgbClr val="000000"/>
                </a:solidFill>
                <a:latin typeface="Hammersmith One Bold"/>
              </a:rPr>
              <a:t> de </a:t>
            </a:r>
            <a:r>
              <a:rPr lang="en-US" sz="6000" dirty="0" err="1">
                <a:solidFill>
                  <a:srgbClr val="000000"/>
                </a:solidFill>
                <a:latin typeface="Hammersmith One Bold"/>
              </a:rPr>
              <a:t>datos</a:t>
            </a:r>
            <a:r>
              <a:rPr lang="en-US" sz="6000" dirty="0">
                <a:solidFill>
                  <a:srgbClr val="000000"/>
                </a:solidFill>
                <a:latin typeface="Hammersmith One Bold"/>
              </a:rPr>
              <a:t> y </a:t>
            </a:r>
            <a:r>
              <a:rPr lang="en-US" sz="6000" dirty="0" err="1">
                <a:solidFill>
                  <a:srgbClr val="000000"/>
                </a:solidFill>
                <a:latin typeface="Hammersmith One Bold"/>
              </a:rPr>
              <a:t>presentración</a:t>
            </a:r>
            <a:endParaRPr lang="en-US" sz="6000" dirty="0">
              <a:solidFill>
                <a:srgbClr val="000000"/>
              </a:solidFill>
              <a:latin typeface="Hammersmith One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1">
            <a:off x="-1" y="8889443"/>
            <a:ext cx="18288000" cy="139755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5275" y="1083222"/>
            <a:ext cx="14936970" cy="8484696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82D539C5-9E5E-4114-910D-C2EFA2ACDEF2}"/>
              </a:ext>
            </a:extLst>
          </p:cNvPr>
          <p:cNvSpPr txBox="1"/>
          <p:nvPr/>
        </p:nvSpPr>
        <p:spPr>
          <a:xfrm>
            <a:off x="1585275" y="0"/>
            <a:ext cx="15809412" cy="1125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Hammersmith One Bold"/>
              </a:rPr>
              <a:t>Ordenamiento</a:t>
            </a:r>
            <a:r>
              <a:rPr lang="en-US" sz="6000" dirty="0">
                <a:solidFill>
                  <a:srgbClr val="000000"/>
                </a:solidFill>
                <a:latin typeface="Hammersmith One Bold"/>
              </a:rPr>
              <a:t> de </a:t>
            </a:r>
            <a:r>
              <a:rPr lang="en-US" sz="6000" dirty="0" err="1">
                <a:solidFill>
                  <a:srgbClr val="000000"/>
                </a:solidFill>
                <a:latin typeface="Hammersmith One Bold"/>
              </a:rPr>
              <a:t>datos</a:t>
            </a:r>
            <a:endParaRPr lang="en-US" sz="6000" dirty="0">
              <a:solidFill>
                <a:srgbClr val="000000"/>
              </a:solidFill>
              <a:latin typeface="Hammersmith One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" t="21264" r="6608" b="71845"/>
          <a:stretch>
            <a:fillRect/>
          </a:stretch>
        </p:blipFill>
        <p:spPr>
          <a:xfrm flipH="1">
            <a:off x="-1" y="8919337"/>
            <a:ext cx="18298551" cy="139755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9120" y="909735"/>
            <a:ext cx="5932465" cy="84675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489837" y="909735"/>
            <a:ext cx="11563592" cy="6541729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FF683A13-E041-4C7C-BEBB-22D50636BEC9}"/>
              </a:ext>
            </a:extLst>
          </p:cNvPr>
          <p:cNvSpPr txBox="1"/>
          <p:nvPr/>
        </p:nvSpPr>
        <p:spPr>
          <a:xfrm>
            <a:off x="476705" y="-27549"/>
            <a:ext cx="15809412" cy="1125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49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Hammersmith One Bold"/>
              </a:rPr>
              <a:t>Contadores</a:t>
            </a:r>
            <a:r>
              <a:rPr lang="en-US" sz="6000" dirty="0">
                <a:solidFill>
                  <a:srgbClr val="000000"/>
                </a:solidFill>
                <a:latin typeface="Hammersmith One Bold"/>
              </a:rPr>
              <a:t> y MSS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3564" y="450872"/>
            <a:ext cx="9832162" cy="70018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47757" y="4577125"/>
            <a:ext cx="7411543" cy="547183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62570" y="-7351432"/>
            <a:ext cx="14702864" cy="147028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847757" y="1001163"/>
            <a:ext cx="7728263" cy="1416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967"/>
              </a:lnSpc>
              <a:spcBef>
                <a:spcPct val="0"/>
              </a:spcBef>
            </a:pPr>
            <a:r>
              <a:rPr lang="en-US" sz="9970">
                <a:solidFill>
                  <a:srgbClr val="000000"/>
                </a:solidFill>
                <a:latin typeface="Hammersmith One Bold"/>
              </a:rPr>
              <a:t>Prototipo 3D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0" t="21264" r="6608" b="71845"/>
          <a:stretch>
            <a:fillRect/>
          </a:stretch>
        </p:blipFill>
        <p:spPr>
          <a:xfrm flipH="1">
            <a:off x="-1" y="9612466"/>
            <a:ext cx="18287999" cy="7173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145</Words>
  <Application>Microsoft Office PowerPoint</Application>
  <PresentationFormat>Personalizado</PresentationFormat>
  <Paragraphs>26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Hammersmith One Bold</vt:lpstr>
      <vt:lpstr>Clear Sans Regular</vt:lpstr>
      <vt:lpstr>Arial</vt:lpstr>
      <vt:lpstr>Arimo Bold</vt:lpstr>
      <vt:lpstr>Calibri</vt:lpstr>
      <vt:lpstr>Clear Sans Regular Bold</vt:lpstr>
      <vt:lpstr>Hammersmith One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Digital ...</dc:title>
  <cp:lastModifiedBy>Bryan Steven Espinosa Caicedo</cp:lastModifiedBy>
  <cp:revision>3</cp:revision>
  <dcterms:created xsi:type="dcterms:W3CDTF">2006-08-16T00:00:00Z</dcterms:created>
  <dcterms:modified xsi:type="dcterms:W3CDTF">2022-02-03T03:59:04Z</dcterms:modified>
  <dc:identifier>DAE3Lfcq30Y</dc:identifier>
</cp:coreProperties>
</file>